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271" r:id="rId4"/>
    <p:sldId id="258" r:id="rId5"/>
    <p:sldId id="259" r:id="rId6"/>
    <p:sldId id="273" r:id="rId7"/>
    <p:sldId id="274" r:id="rId8"/>
    <p:sldId id="272" r:id="rId9"/>
    <p:sldId id="275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27"/>
    <p:restoredTop sz="72993"/>
  </p:normalViewPr>
  <p:slideViewPr>
    <p:cSldViewPr snapToGrid="0" snapToObjects="1">
      <p:cViewPr varScale="1">
        <p:scale>
          <a:sx n="89" d="100"/>
          <a:sy n="89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chemeClr val="tx1"/>
                </a:solidFill>
                <a:latin typeface="Trebuchet MS" panose="020B0703020202090204" pitchFamily="34" charset="0"/>
              </a:rPr>
              <a:t>2010</a:t>
            </a:r>
            <a:r>
              <a:rPr lang="en-US" sz="2400" b="1" baseline="0" dirty="0">
                <a:solidFill>
                  <a:schemeClr val="tx1"/>
                </a:solidFill>
                <a:latin typeface="Trebuchet MS" panose="020B0703020202090204" pitchFamily="34" charset="0"/>
              </a:rPr>
              <a:t> School Districts</a:t>
            </a:r>
            <a:endParaRPr lang="en-US" sz="2400" b="1" dirty="0">
              <a:solidFill>
                <a:schemeClr val="tx1"/>
              </a:solidFill>
              <a:latin typeface="Trebuchet MS" panose="020B070302020209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2015 Status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20-E04A-BAEA-6769C622A0F0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0-E04A-BAEA-6769C622A0F0}"/>
              </c:ext>
            </c:extLst>
          </c:dPt>
          <c:cat>
            <c:strRef>
              <c:f>Sheet1!$A$2:$A$3</c:f>
              <c:strCache>
                <c:ptCount val="2"/>
                <c:pt idx="0">
                  <c:v>Operational</c:v>
                </c:pt>
                <c:pt idx="1">
                  <c:v>Closed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17355</c:v>
                </c:pt>
                <c:pt idx="1">
                  <c:v>1110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20-E04A-BAEA-6769C622A0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rebuchet MS" panose="020B070302020209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A5DBC-55AB-9A43-9E80-C9A981FF1DA9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89EFE-3673-FC4E-B8B7-091830FB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0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89EFE-3673-FC4E-B8B7-091830FBA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80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89EFE-3673-FC4E-B8B7-091830FBA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6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Automating the financial coding process would allow ERS to more rapidly analyze school budgets.</a:t>
            </a:r>
          </a:p>
          <a:p>
            <a:endParaRPr lang="en-US" dirty="0"/>
          </a:p>
          <a:p>
            <a:r>
              <a:rPr lang="en-US" dirty="0"/>
              <a:t>This problem can be framed as a supervised learning problem.</a:t>
            </a:r>
          </a:p>
          <a:p>
            <a:endParaRPr lang="en-US" dirty="0"/>
          </a:p>
          <a:p>
            <a:r>
              <a:rPr lang="en-US" dirty="0"/>
              <a:t>Through </a:t>
            </a:r>
            <a:r>
              <a:rPr lang="en-US" dirty="0" err="1"/>
              <a:t>DrivenData’s</a:t>
            </a:r>
            <a:r>
              <a:rPr lang="en-US" dirty="0"/>
              <a:t> competition platform, an objective and a labelled dataset is provided.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C871C-3CEC-F844-AF1F-3BA8294ED1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48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competition was previously hosted in 2014, and the winning approach is documented on a </a:t>
            </a:r>
            <a:r>
              <a:rPr lang="en-US" dirty="0" err="1"/>
              <a:t>DataCamp</a:t>
            </a:r>
            <a:r>
              <a:rPr lang="en-US" dirty="0"/>
              <a:t> course.</a:t>
            </a:r>
          </a:p>
          <a:p>
            <a:endParaRPr lang="en-US" dirty="0"/>
          </a:p>
          <a:p>
            <a:r>
              <a:rPr lang="en-US" dirty="0"/>
              <a:t>I will first establish a baseline by replicating the results by completing the </a:t>
            </a:r>
            <a:r>
              <a:rPr lang="en-US" dirty="0" err="1"/>
              <a:t>DataCamp</a:t>
            </a:r>
            <a:r>
              <a:rPr lang="en-US" dirty="0"/>
              <a:t> course. Then I will complete EDA and test several deep learning approaches from scratch to see if I outperform the </a:t>
            </a:r>
            <a:r>
              <a:rPr lang="en-US" dirty="0" err="1"/>
              <a:t>DataCamp</a:t>
            </a:r>
            <a:r>
              <a:rPr lang="en-US" dirty="0"/>
              <a:t> course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C871C-3CEC-F844-AF1F-3BA8294ED1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56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24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0ACC-F9D9-5842-BA70-290B1A530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92E2F-D7A5-C941-A713-330ED3401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804FB-DD4E-F447-8039-C5431286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5C5BC-5B6C-F044-A358-D7ED8DD05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9AE72-1BD1-0F47-A1F7-BB0EEE37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1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676F-DA5B-594D-946A-FC50295F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69983-F91E-5C44-9A44-0EA68F63D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5048F-0746-D046-AAC6-1CFF2866D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48AC6-8C68-FA49-8449-33A6C2ED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9B939-BE42-2E47-96A6-86314F9A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4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ED95CC-4BCE-5A49-B256-49E8AB36C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B42A0-7527-9A46-917A-E40ED2227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C911F-6515-5342-B666-05300658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3E67-0585-5847-B907-C29AF53E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B726B-99EC-FC4C-93C8-FE788C15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2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AD52-AF2B-374A-8308-D048392C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76A66-3726-4D49-B355-7DE7EE8D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91A49-6C8D-6C49-8F97-5AD7619C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59DD-47BD-444D-A4DA-DFDC83D3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8172A-020C-2441-9ED3-98ADF153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0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5CC0-38AF-7448-AB68-AC512409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B522E-3DC9-F842-906F-5FBF82719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EEA23-578A-ED45-851E-F08F0D354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0192E-8266-1141-B2CC-A8C9E4E9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5AF29-691E-814D-BE61-96D8A4CB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FF23-A57E-7D4A-9498-6319795C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84F7A-89BA-424A-BD15-4E4392F77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A0EAD-081D-AD4B-8950-B664C5D6F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FA0A8-FC76-3949-9580-D2E91344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9A5F0-5CF5-384E-BFFB-7C18AC99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C0B0B-438E-2945-ADF9-76BFED7F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9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0DD9-2938-364E-839D-251C2849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FB22E-064A-DD46-9AE9-C569F450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CC18E-A942-5043-8169-F5AF25265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AEA5C-0DCE-B94B-A461-2F8A16564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8B025-CA58-7F48-9E3C-045ADCEA2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5293D0-28FB-FD4C-83CF-9DB23BCE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ACC4C-ADEF-6945-A3F2-05743A69E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F33F4B-32A1-9047-A5B5-D52B5AA2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8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39D5-F440-734D-AC54-E23FA46B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97AE41-1CFB-1E42-8481-033B7A9E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25A2F-110A-344A-BE7D-E4B515AC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F1522-681B-C444-8A0B-4B9639F1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8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63218-2A9C-7443-BA0E-26F86434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79D1B-ABFE-2A45-B59C-B79E8205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C74AE-6A46-C740-89E5-B3B82127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4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DD62-C38E-AF4B-872B-94050AC5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2F58A-C301-3548-853A-878541D1A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B57B7-4F83-9C42-B500-6FB9DEB1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E8C83-BA79-0E44-B33C-332FE85F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C1CE3-4143-624B-8318-B63193A7D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E4E46-08B5-154F-B0BB-2DF7D9EE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6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564D-279A-BA43-BE8B-8951DDF4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02E97-C4AF-B445-AFFB-D1EC5C5AC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CD575-2E1D-384F-A990-89AB4543E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06F34-5382-184B-BB09-F476E904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F07DD-9FFD-E34D-8FCC-8AB05D78B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187A5-0163-DC4E-9643-2CE6A7A2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5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2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BE1427-2253-EB46-86B9-84FF920B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73FA0-74B3-B74C-B15A-E726CBFCB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626F3-2516-E144-AECE-E5AFFA53E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223F0-774C-7F40-A5E6-343DBE48ED80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C9741-8A25-A84E-8108-FA9DB860B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0FDA6-CD1C-6742-ACE9-32B94CAD7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4E1DE-F5FA-6745-8E40-8E67F7A7F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08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82033-081C-A846-9B8C-73AEF9D60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70038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latin typeface="Trebuchet MS" panose="020B0703020202090204" pitchFamily="34" charset="0"/>
                <a:cs typeface="Arial Black" panose="020B0604020202020204" pitchFamily="34" charset="0"/>
              </a:rPr>
              <a:t>Identifying At-Risk School Districts with Machine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AE116C-F5A9-2548-8F29-3CE1DC5B4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957638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latin typeface="Trebuchet MS" panose="020B0703020202090204" pitchFamily="34" charset="0"/>
              </a:rPr>
              <a:t>Albert Lee</a:t>
            </a:r>
          </a:p>
        </p:txBody>
      </p:sp>
    </p:spTree>
    <p:extLst>
      <p:ext uri="{BB962C8B-B14F-4D97-AF65-F5344CB8AC3E}">
        <p14:creationId xmlns:p14="http://schemas.microsoft.com/office/powerpoint/2010/main" val="3506900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3A9-C3D6-F842-B351-A1E2B4FFB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rebuchet MS" panose="020B0703020202090204" pitchFamily="34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C44-9C95-704F-8063-6482850B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rebuchet MS" panose="020B0703020202090204" pitchFamily="34" charset="0"/>
              </a:rPr>
              <a:t>Determine correct level of recall/precision tradeoff.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Set precision as satisficing constraint and recall as optimizing constraint.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Create heuristic to determine “cost” of type I error (false positive) relative type II error (false negative).</a:t>
            </a:r>
          </a:p>
          <a:p>
            <a:pPr marL="0" indent="0">
              <a:buNone/>
            </a:pPr>
            <a:endParaRPr lang="en-US" sz="20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Trebuchet MS" panose="020B0703020202090204" pitchFamily="34" charset="0"/>
              </a:rPr>
              <a:t>Test model on future years.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Calculate recall and precision on 2011 data once 2016 data is released.</a:t>
            </a:r>
          </a:p>
          <a:p>
            <a:endParaRPr lang="en-US" sz="20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23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3A9-C3D6-F842-B351-A1E2B4FFB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rebuchet MS" panose="020B0703020202090204" pitchFamily="34" charset="0"/>
              </a:rPr>
              <a:t>Challenges and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5C44-9C95-704F-8063-6482850BC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Allocate sufficient time to data wrangling tasks.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sklearn</a:t>
            </a:r>
            <a:r>
              <a:rPr lang="en-US" sz="2000" dirty="0"/>
              <a:t> pipelines during model selection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Experiment with </a:t>
            </a:r>
            <a:r>
              <a:rPr lang="en-US" sz="2000" dirty="0" err="1"/>
              <a:t>AutoML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Provide </a:t>
            </a:r>
            <a:r>
              <a:rPr lang="en-US" sz="2000" dirty="0" err="1"/>
              <a:t>AutoML</a:t>
            </a:r>
            <a:r>
              <a:rPr lang="en-US" sz="2000" dirty="0"/>
              <a:t> with appropriate optimizing metric.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43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17">
            <a:extLst>
              <a:ext uri="{FF2B5EF4-FFF2-40B4-BE49-F238E27FC236}">
                <a16:creationId xmlns:a16="http://schemas.microsoft.com/office/drawing/2014/main" id="{4690AA8F-F841-BC44-B43C-18A5D7DE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rebuchet MS" panose="020B0703020202090204" pitchFamily="34" charset="0"/>
                <a:cs typeface="Arial Black" panose="020B0604020202020204" pitchFamily="34" charset="0"/>
              </a:rPr>
              <a:t>US primary/secondary education is very large.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2A22B8F-EAB7-4F4F-B3AD-81C2604BA0D6}"/>
              </a:ext>
            </a:extLst>
          </p:cNvPr>
          <p:cNvSpPr/>
          <p:nvPr/>
        </p:nvSpPr>
        <p:spPr>
          <a:xfrm>
            <a:off x="455886" y="2192686"/>
            <a:ext cx="237029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rebuchet MS" panose="020B0703020202090204" pitchFamily="34" charset="0"/>
              </a:rPr>
              <a:t>Facts (2017)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18,811 School Districts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100,077 Schools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50,812,380 Students</a:t>
            </a:r>
          </a:p>
          <a:p>
            <a:endParaRPr lang="en-US" sz="1600" dirty="0">
              <a:latin typeface="Trebuchet MS" panose="020B0703020202090204" pitchFamily="34" charset="0"/>
            </a:endParaRPr>
          </a:p>
          <a:p>
            <a:endParaRPr lang="en-US" sz="1600" dirty="0">
              <a:latin typeface="Trebuchet MS" panose="020B0703020202090204" pitchFamily="34" charset="0"/>
            </a:endParaRPr>
          </a:p>
          <a:p>
            <a:r>
              <a:rPr lang="en-US" sz="1600" dirty="0">
                <a:latin typeface="Trebuchet MS" panose="020B0703020202090204" pitchFamily="34" charset="0"/>
              </a:rPr>
              <a:t>US spending on primary/secondary education is comparable to US defense spending.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9B2A4C-739B-2E4E-8415-E0563FAB1F42}"/>
              </a:ext>
            </a:extLst>
          </p:cNvPr>
          <p:cNvGrpSpPr/>
          <p:nvPr/>
        </p:nvGrpSpPr>
        <p:grpSpPr>
          <a:xfrm>
            <a:off x="2815390" y="1696955"/>
            <a:ext cx="9200147" cy="4072413"/>
            <a:chOff x="2815390" y="1696955"/>
            <a:chExt cx="9200147" cy="407241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0A71FCE-8796-7646-9107-731B40B9B9CD}"/>
                </a:ext>
              </a:extLst>
            </p:cNvPr>
            <p:cNvSpPr/>
            <p:nvPr/>
          </p:nvSpPr>
          <p:spPr>
            <a:xfrm>
              <a:off x="2815390" y="1696955"/>
              <a:ext cx="9200147" cy="40569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7EA9413-B659-4E40-B6F5-69DE6A34A8C8}"/>
                </a:ext>
              </a:extLst>
            </p:cNvPr>
            <p:cNvGrpSpPr/>
            <p:nvPr/>
          </p:nvGrpSpPr>
          <p:grpSpPr>
            <a:xfrm>
              <a:off x="4189879" y="1837409"/>
              <a:ext cx="5996858" cy="3027444"/>
              <a:chOff x="2651760" y="1420760"/>
              <a:chExt cx="5892053" cy="364224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C51DE38-C88E-6A44-B738-44046EC5D205}"/>
                  </a:ext>
                </a:extLst>
              </p:cNvPr>
              <p:cNvCxnSpPr/>
              <p:nvPr/>
            </p:nvCxnSpPr>
            <p:spPr>
              <a:xfrm>
                <a:off x="2651760" y="1420760"/>
                <a:ext cx="5889932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41D5A6-8841-B44C-9CE4-BDFB87786B7B}"/>
                  </a:ext>
                </a:extLst>
              </p:cNvPr>
              <p:cNvCxnSpPr/>
              <p:nvPr/>
            </p:nvCxnSpPr>
            <p:spPr>
              <a:xfrm>
                <a:off x="2651760" y="1959560"/>
                <a:ext cx="5889932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C8BF722-B0BE-5B47-A49C-5E0BF8845B8B}"/>
                  </a:ext>
                </a:extLst>
              </p:cNvPr>
              <p:cNvCxnSpPr/>
              <p:nvPr/>
            </p:nvCxnSpPr>
            <p:spPr>
              <a:xfrm>
                <a:off x="2651760" y="2448858"/>
                <a:ext cx="5889932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788D87F-6BD2-0247-8C1C-AC9F5E4AB1F0}"/>
                  </a:ext>
                </a:extLst>
              </p:cNvPr>
              <p:cNvCxnSpPr/>
              <p:nvPr/>
            </p:nvCxnSpPr>
            <p:spPr>
              <a:xfrm>
                <a:off x="2651760" y="2973187"/>
                <a:ext cx="5889932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3B09E9C-9504-514E-8B61-6BCD313EDBCA}"/>
                  </a:ext>
                </a:extLst>
              </p:cNvPr>
              <p:cNvCxnSpPr/>
              <p:nvPr/>
            </p:nvCxnSpPr>
            <p:spPr>
              <a:xfrm>
                <a:off x="2651760" y="3479548"/>
                <a:ext cx="5889932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8EE6A3E-FC2F-4047-A3D6-13486B5F5C81}"/>
                  </a:ext>
                </a:extLst>
              </p:cNvPr>
              <p:cNvCxnSpPr/>
              <p:nvPr/>
            </p:nvCxnSpPr>
            <p:spPr>
              <a:xfrm>
                <a:off x="2651760" y="4012647"/>
                <a:ext cx="5889932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4E31FE3-7ADB-AB42-8573-C2696DBA2FC8}"/>
                  </a:ext>
                </a:extLst>
              </p:cNvPr>
              <p:cNvCxnSpPr/>
              <p:nvPr/>
            </p:nvCxnSpPr>
            <p:spPr>
              <a:xfrm>
                <a:off x="2651760" y="4520697"/>
                <a:ext cx="5889932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C3BFD39-F0E5-0A4B-9E29-0FCEDD729436}"/>
                  </a:ext>
                </a:extLst>
              </p:cNvPr>
              <p:cNvCxnSpPr/>
              <p:nvPr/>
            </p:nvCxnSpPr>
            <p:spPr>
              <a:xfrm>
                <a:off x="2653881" y="5063000"/>
                <a:ext cx="5889932" cy="0"/>
              </a:xfrm>
              <a:prstGeom prst="line">
                <a:avLst/>
              </a:prstGeom>
              <a:ln w="38100">
                <a:solidFill>
                  <a:schemeClr val="tx2">
                    <a:lumMod val="50000"/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DA7525-C35B-1740-827B-61AE4E0F23A7}"/>
                </a:ext>
              </a:extLst>
            </p:cNvPr>
            <p:cNvGrpSpPr/>
            <p:nvPr/>
          </p:nvGrpSpPr>
          <p:grpSpPr>
            <a:xfrm>
              <a:off x="4488030" y="3632453"/>
              <a:ext cx="938880" cy="1636467"/>
              <a:chOff x="1271856" y="827151"/>
              <a:chExt cx="1018668" cy="196879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9DD9A4-5061-C441-80BE-EBC2D6B8C160}"/>
                  </a:ext>
                </a:extLst>
              </p:cNvPr>
              <p:cNvSpPr/>
              <p:nvPr/>
            </p:nvSpPr>
            <p:spPr>
              <a:xfrm>
                <a:off x="1833324" y="1225934"/>
                <a:ext cx="457200" cy="157000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CDE6A5B-E1AA-084E-9797-0C84F9FDBE21}"/>
                  </a:ext>
                </a:extLst>
              </p:cNvPr>
              <p:cNvGrpSpPr/>
              <p:nvPr/>
            </p:nvGrpSpPr>
            <p:grpSpPr>
              <a:xfrm>
                <a:off x="1271856" y="827151"/>
                <a:ext cx="457202" cy="1968791"/>
                <a:chOff x="3157266" y="3465851"/>
                <a:chExt cx="457202" cy="1968791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3B34E4F-138A-FF44-9A17-C4195093075F}"/>
                    </a:ext>
                  </a:extLst>
                </p:cNvPr>
                <p:cNvSpPr/>
                <p:nvPr/>
              </p:nvSpPr>
              <p:spPr>
                <a:xfrm>
                  <a:off x="3157268" y="5284380"/>
                  <a:ext cx="457200" cy="15026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4362DBA-824D-A94F-A539-0785F50FAF92}"/>
                    </a:ext>
                  </a:extLst>
                </p:cNvPr>
                <p:cNvSpPr/>
                <p:nvPr/>
              </p:nvSpPr>
              <p:spPr>
                <a:xfrm>
                  <a:off x="3157267" y="4343400"/>
                  <a:ext cx="457200" cy="9409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66F8B52-48B4-DF45-9471-0F0D0B981D9B}"/>
                    </a:ext>
                  </a:extLst>
                </p:cNvPr>
                <p:cNvSpPr/>
                <p:nvPr/>
              </p:nvSpPr>
              <p:spPr>
                <a:xfrm>
                  <a:off x="3157266" y="3465851"/>
                  <a:ext cx="457200" cy="87754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7D15B2F-3B93-E443-8243-06E6366463DE}"/>
                </a:ext>
              </a:extLst>
            </p:cNvPr>
            <p:cNvGrpSpPr/>
            <p:nvPr/>
          </p:nvGrpSpPr>
          <p:grpSpPr>
            <a:xfrm>
              <a:off x="5932563" y="3103100"/>
              <a:ext cx="938880" cy="2165434"/>
              <a:chOff x="2623101" y="190764"/>
              <a:chExt cx="1018668" cy="260517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0EC865-75CF-F849-B062-D86C8EE0F631}"/>
                  </a:ext>
                </a:extLst>
              </p:cNvPr>
              <p:cNvSpPr/>
              <p:nvPr/>
            </p:nvSpPr>
            <p:spPr>
              <a:xfrm>
                <a:off x="3184569" y="190764"/>
                <a:ext cx="457200" cy="260517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3FA517B-A59E-4E43-A7D5-101C44E6C934}"/>
                  </a:ext>
                </a:extLst>
              </p:cNvPr>
              <p:cNvGrpSpPr/>
              <p:nvPr/>
            </p:nvGrpSpPr>
            <p:grpSpPr>
              <a:xfrm>
                <a:off x="2623101" y="199218"/>
                <a:ext cx="457201" cy="2596724"/>
                <a:chOff x="4051057" y="2829464"/>
                <a:chExt cx="457201" cy="2596724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8112D28-E766-C34A-A35B-A42454CBC983}"/>
                    </a:ext>
                  </a:extLst>
                </p:cNvPr>
                <p:cNvSpPr/>
                <p:nvPr/>
              </p:nvSpPr>
              <p:spPr>
                <a:xfrm>
                  <a:off x="4051058" y="5190867"/>
                  <a:ext cx="457200" cy="235321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02F3DC6-6FD1-4A4B-B4E4-F4938699A337}"/>
                    </a:ext>
                  </a:extLst>
                </p:cNvPr>
                <p:cNvSpPr/>
                <p:nvPr/>
              </p:nvSpPr>
              <p:spPr>
                <a:xfrm>
                  <a:off x="4051058" y="3994488"/>
                  <a:ext cx="457200" cy="11988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EB446EA-E14A-CD44-8711-46193F9A2E4D}"/>
                    </a:ext>
                  </a:extLst>
                </p:cNvPr>
                <p:cNvSpPr/>
                <p:nvPr/>
              </p:nvSpPr>
              <p:spPr>
                <a:xfrm>
                  <a:off x="4051057" y="2829464"/>
                  <a:ext cx="457200" cy="116689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C1AB6B-5C4C-D24E-927A-8F51CFC7FA30}"/>
                </a:ext>
              </a:extLst>
            </p:cNvPr>
            <p:cNvGrpSpPr/>
            <p:nvPr/>
          </p:nvGrpSpPr>
          <p:grpSpPr>
            <a:xfrm>
              <a:off x="7377258" y="2238302"/>
              <a:ext cx="938878" cy="3014932"/>
              <a:chOff x="3974348" y="-812645"/>
              <a:chExt cx="1018666" cy="362718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A477B3-DDC6-6544-A238-72B409A0BCEE}"/>
                  </a:ext>
                </a:extLst>
              </p:cNvPr>
              <p:cNvSpPr/>
              <p:nvPr/>
            </p:nvSpPr>
            <p:spPr>
              <a:xfrm>
                <a:off x="4535814" y="-812645"/>
                <a:ext cx="457200" cy="362309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C0FCBF2-2F75-B24B-9619-4EFC8AE7BE3D}"/>
                  </a:ext>
                </a:extLst>
              </p:cNvPr>
              <p:cNvGrpSpPr/>
              <p:nvPr/>
            </p:nvGrpSpPr>
            <p:grpSpPr>
              <a:xfrm>
                <a:off x="3974348" y="-362675"/>
                <a:ext cx="457200" cy="3177217"/>
                <a:chOff x="4993016" y="2257425"/>
                <a:chExt cx="457200" cy="3177217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BF8CAA7-C13B-4A45-B4B5-B17F442C6E5F}"/>
                    </a:ext>
                  </a:extLst>
                </p:cNvPr>
                <p:cNvSpPr/>
                <p:nvPr/>
              </p:nvSpPr>
              <p:spPr>
                <a:xfrm>
                  <a:off x="4993016" y="5039833"/>
                  <a:ext cx="457200" cy="3948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25CFB12-29AA-2C46-9D50-936CA41BC7DF}"/>
                    </a:ext>
                  </a:extLst>
                </p:cNvPr>
                <p:cNvSpPr/>
                <p:nvPr/>
              </p:nvSpPr>
              <p:spPr>
                <a:xfrm>
                  <a:off x="4993016" y="3686175"/>
                  <a:ext cx="457200" cy="135365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C9737B-5C69-194B-85B5-026E2AD0EF92}"/>
                    </a:ext>
                  </a:extLst>
                </p:cNvPr>
                <p:cNvSpPr/>
                <p:nvPr/>
              </p:nvSpPr>
              <p:spPr>
                <a:xfrm>
                  <a:off x="4993016" y="2257425"/>
                  <a:ext cx="457200" cy="14287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FDAC606-B023-F54F-B6B4-592438E437BF}"/>
                </a:ext>
              </a:extLst>
            </p:cNvPr>
            <p:cNvGrpSpPr/>
            <p:nvPr/>
          </p:nvGrpSpPr>
          <p:grpSpPr>
            <a:xfrm>
              <a:off x="8820878" y="2241073"/>
              <a:ext cx="938878" cy="3011531"/>
              <a:chOff x="5823069" y="1801936"/>
              <a:chExt cx="1018666" cy="362309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C4AA5B-B9D9-9848-852E-9502BBCA31D7}"/>
                  </a:ext>
                </a:extLst>
              </p:cNvPr>
              <p:cNvSpPr/>
              <p:nvPr/>
            </p:nvSpPr>
            <p:spPr>
              <a:xfrm>
                <a:off x="6384535" y="1801936"/>
                <a:ext cx="457200" cy="362309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0793B1C-CD4F-4E48-9144-E1BF86073FEA}"/>
                  </a:ext>
                </a:extLst>
              </p:cNvPr>
              <p:cNvGrpSpPr/>
              <p:nvPr/>
            </p:nvGrpSpPr>
            <p:grpSpPr>
              <a:xfrm>
                <a:off x="5823069" y="1966902"/>
                <a:ext cx="457200" cy="3458129"/>
                <a:chOff x="5823069" y="1966902"/>
                <a:chExt cx="457200" cy="3458129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CC3B7D3-B403-7E48-8092-3FC7F8E96746}"/>
                    </a:ext>
                  </a:extLst>
                </p:cNvPr>
                <p:cNvSpPr/>
                <p:nvPr/>
              </p:nvSpPr>
              <p:spPr>
                <a:xfrm>
                  <a:off x="5823069" y="5143729"/>
                  <a:ext cx="457200" cy="28130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C94DBD7-4B41-7F4C-90F7-98870CB06A4A}"/>
                    </a:ext>
                  </a:extLst>
                </p:cNvPr>
                <p:cNvSpPr/>
                <p:nvPr/>
              </p:nvSpPr>
              <p:spPr>
                <a:xfrm>
                  <a:off x="5823069" y="3557588"/>
                  <a:ext cx="457200" cy="159078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22F0FC1-8954-0E40-BF42-5BA3A589938F}"/>
                    </a:ext>
                  </a:extLst>
                </p:cNvPr>
                <p:cNvSpPr/>
                <p:nvPr/>
              </p:nvSpPr>
              <p:spPr>
                <a:xfrm>
                  <a:off x="5823069" y="1966902"/>
                  <a:ext cx="457200" cy="159523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F96B16-3571-8E4A-9BF0-86510FD2F736}"/>
                </a:ext>
              </a:extLst>
            </p:cNvPr>
            <p:cNvSpPr txBox="1"/>
            <p:nvPr/>
          </p:nvSpPr>
          <p:spPr>
            <a:xfrm>
              <a:off x="3525236" y="4734395"/>
              <a:ext cx="65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rebuchet MS" panose="020B0703020202090204" pitchFamily="34" charset="0"/>
                </a:rPr>
                <a:t>100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CC32B2-63D5-744E-9C5B-AE125D89CF0B}"/>
                </a:ext>
              </a:extLst>
            </p:cNvPr>
            <p:cNvSpPr txBox="1"/>
            <p:nvPr/>
          </p:nvSpPr>
          <p:spPr>
            <a:xfrm>
              <a:off x="3539313" y="4286627"/>
              <a:ext cx="65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rebuchet MS" panose="020B0703020202090204" pitchFamily="34" charset="0"/>
                </a:rPr>
                <a:t>200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A709186-133F-E84E-A3BE-31BE1DE7D254}"/>
                </a:ext>
              </a:extLst>
            </p:cNvPr>
            <p:cNvSpPr txBox="1"/>
            <p:nvPr/>
          </p:nvSpPr>
          <p:spPr>
            <a:xfrm>
              <a:off x="3531921" y="3866598"/>
              <a:ext cx="65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rebuchet MS" panose="020B0703020202090204" pitchFamily="34" charset="0"/>
                </a:rPr>
                <a:t>300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FC321C2-56D7-0D40-A6C2-0C9AE7C6D4B3}"/>
                </a:ext>
              </a:extLst>
            </p:cNvPr>
            <p:cNvSpPr txBox="1"/>
            <p:nvPr/>
          </p:nvSpPr>
          <p:spPr>
            <a:xfrm>
              <a:off x="3539313" y="3419210"/>
              <a:ext cx="65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rebuchet MS" panose="020B0703020202090204" pitchFamily="34" charset="0"/>
                </a:rPr>
                <a:t>400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2056FFD-C963-024A-A5FC-EBBF3700EC56}"/>
                </a:ext>
              </a:extLst>
            </p:cNvPr>
            <p:cNvSpPr txBox="1"/>
            <p:nvPr/>
          </p:nvSpPr>
          <p:spPr>
            <a:xfrm>
              <a:off x="3547574" y="2998801"/>
              <a:ext cx="65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rebuchet MS" panose="020B0703020202090204" pitchFamily="34" charset="0"/>
                </a:rPr>
                <a:t>500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C2CA3CE-F596-0A4E-AC76-BE73D07A44D4}"/>
                </a:ext>
              </a:extLst>
            </p:cNvPr>
            <p:cNvSpPr txBox="1"/>
            <p:nvPr/>
          </p:nvSpPr>
          <p:spPr>
            <a:xfrm>
              <a:off x="3547574" y="2564752"/>
              <a:ext cx="65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rebuchet MS" panose="020B0703020202090204" pitchFamily="34" charset="0"/>
                </a:rPr>
                <a:t>600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D292FDD-2993-5645-B029-0DEE03BFE733}"/>
                </a:ext>
              </a:extLst>
            </p:cNvPr>
            <p:cNvSpPr txBox="1"/>
            <p:nvPr/>
          </p:nvSpPr>
          <p:spPr>
            <a:xfrm>
              <a:off x="3539313" y="2157349"/>
              <a:ext cx="65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rebuchet MS" panose="020B0703020202090204" pitchFamily="34" charset="0"/>
                </a:rPr>
                <a:t>700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DC0E852-3FF7-D24B-926C-05CED44D1C9A}"/>
                </a:ext>
              </a:extLst>
            </p:cNvPr>
            <p:cNvSpPr txBox="1"/>
            <p:nvPr/>
          </p:nvSpPr>
          <p:spPr>
            <a:xfrm>
              <a:off x="3547574" y="1696955"/>
              <a:ext cx="65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rebuchet MS" panose="020B0703020202090204" pitchFamily="34" charset="0"/>
                </a:rPr>
                <a:t>800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DF4F26F-1A11-FF46-8568-61B8F53B6BB7}"/>
                </a:ext>
              </a:extLst>
            </p:cNvPr>
            <p:cNvSpPr txBox="1"/>
            <p:nvPr/>
          </p:nvSpPr>
          <p:spPr>
            <a:xfrm>
              <a:off x="3547574" y="5122453"/>
              <a:ext cx="65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rebuchet MS" panose="020B0703020202090204" pitchFamily="34" charset="0"/>
                </a:rPr>
                <a:t>0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86481C5-79EB-5444-AA87-91B9EE6D836E}"/>
                </a:ext>
              </a:extLst>
            </p:cNvPr>
            <p:cNvSpPr txBox="1"/>
            <p:nvPr/>
          </p:nvSpPr>
          <p:spPr>
            <a:xfrm>
              <a:off x="4472377" y="5353303"/>
              <a:ext cx="938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ebuchet MS" panose="020B0703020202090204" pitchFamily="34" charset="0"/>
                </a:rPr>
                <a:t>2000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A21CFDC-2982-2A45-8C25-3ED29C8B233F}"/>
                </a:ext>
              </a:extLst>
            </p:cNvPr>
            <p:cNvSpPr txBox="1"/>
            <p:nvPr/>
          </p:nvSpPr>
          <p:spPr>
            <a:xfrm>
              <a:off x="5932563" y="5353649"/>
              <a:ext cx="938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ebuchet MS" panose="020B0703020202090204" pitchFamily="34" charset="0"/>
                </a:rPr>
                <a:t>2005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1B1D320-9F1F-FB41-A86C-236725EFB2D1}"/>
                </a:ext>
              </a:extLst>
            </p:cNvPr>
            <p:cNvSpPr txBox="1"/>
            <p:nvPr/>
          </p:nvSpPr>
          <p:spPr>
            <a:xfrm>
              <a:off x="7377258" y="5354931"/>
              <a:ext cx="938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ebuchet MS" panose="020B0703020202090204" pitchFamily="34" charset="0"/>
                </a:rPr>
                <a:t>2010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F447CE6-916C-6640-8974-D69065EFAC02}"/>
                </a:ext>
              </a:extLst>
            </p:cNvPr>
            <p:cNvSpPr txBox="1"/>
            <p:nvPr/>
          </p:nvSpPr>
          <p:spPr>
            <a:xfrm>
              <a:off x="8820878" y="5338375"/>
              <a:ext cx="938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ebuchet MS" panose="020B0703020202090204" pitchFamily="34" charset="0"/>
                </a:rPr>
                <a:t>2015</a:t>
              </a:r>
              <a:endParaRPr lang="en-US" sz="1600" dirty="0">
                <a:latin typeface="Trebuchet MS" panose="020B070302020209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30C0C68-360E-6449-8057-58B1CB1E02B5}"/>
                </a:ext>
              </a:extLst>
            </p:cNvPr>
            <p:cNvSpPr txBox="1"/>
            <p:nvPr/>
          </p:nvSpPr>
          <p:spPr>
            <a:xfrm>
              <a:off x="2815390" y="3199265"/>
              <a:ext cx="878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Trebuchet MS" panose="020B0703020202090204" pitchFamily="34" charset="0"/>
                </a:rPr>
                <a:t>Billions </a:t>
              </a:r>
            </a:p>
            <a:p>
              <a:pPr algn="r"/>
              <a:r>
                <a:rPr lang="en-US" sz="1400" b="1" dirty="0">
                  <a:latin typeface="Trebuchet MS" panose="020B0703020202090204" pitchFamily="34" charset="0"/>
                </a:rPr>
                <a:t>U.S.D</a:t>
              </a:r>
              <a:endParaRPr lang="en-US" sz="1600" b="1" dirty="0">
                <a:latin typeface="Trebuchet MS" panose="020B070302020209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0D22520-BAE8-0A4F-AA7E-B94C55F2803B}"/>
                </a:ext>
              </a:extLst>
            </p:cNvPr>
            <p:cNvSpPr txBox="1"/>
            <p:nvPr/>
          </p:nvSpPr>
          <p:spPr>
            <a:xfrm>
              <a:off x="5434917" y="5461591"/>
              <a:ext cx="3274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rebuchet MS" panose="020B0703020202090204" pitchFamily="34" charset="0"/>
                </a:rPr>
                <a:t>Year</a:t>
              </a:r>
              <a:endParaRPr lang="en-US" sz="1600" b="1" dirty="0">
                <a:latin typeface="Trebuchet MS" panose="020B070302020209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329C66-2519-3140-AE67-73E953DA989F}"/>
                </a:ext>
              </a:extLst>
            </p:cNvPr>
            <p:cNvSpPr/>
            <p:nvPr/>
          </p:nvSpPr>
          <p:spPr>
            <a:xfrm>
              <a:off x="4989868" y="3960768"/>
              <a:ext cx="420981" cy="128906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3C67E77-9BE7-8842-9A8B-9A49FA21A9FF}"/>
                </a:ext>
              </a:extLst>
            </p:cNvPr>
            <p:cNvSpPr/>
            <p:nvPr/>
          </p:nvSpPr>
          <p:spPr>
            <a:xfrm>
              <a:off x="6445858" y="3103100"/>
              <a:ext cx="420981" cy="215353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CD16F77-40C6-974E-A07C-BDA6FCC1D907}"/>
                </a:ext>
              </a:extLst>
            </p:cNvPr>
            <p:cNvSpPr/>
            <p:nvPr/>
          </p:nvSpPr>
          <p:spPr>
            <a:xfrm>
              <a:off x="7377666" y="2601588"/>
              <a:ext cx="420981" cy="2648246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FE44AB7-C366-4847-A486-763BC431DC32}"/>
                </a:ext>
              </a:extLst>
            </p:cNvPr>
            <p:cNvSpPr/>
            <p:nvPr/>
          </p:nvSpPr>
          <p:spPr>
            <a:xfrm>
              <a:off x="7885947" y="2238302"/>
              <a:ext cx="420981" cy="303023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6F8FCE-F6A0-1847-B816-30A6F1D13A18}"/>
                </a:ext>
              </a:extLst>
            </p:cNvPr>
            <p:cNvSpPr/>
            <p:nvPr/>
          </p:nvSpPr>
          <p:spPr>
            <a:xfrm>
              <a:off x="9337461" y="2245756"/>
              <a:ext cx="420981" cy="300120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9115660-6374-2A48-A075-7C3E431BC1D4}"/>
                </a:ext>
              </a:extLst>
            </p:cNvPr>
            <p:cNvSpPr/>
            <p:nvPr/>
          </p:nvSpPr>
          <p:spPr>
            <a:xfrm>
              <a:off x="8821082" y="2378194"/>
              <a:ext cx="420981" cy="286877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36C2A07-75D0-1C41-98FA-9F50E875B58F}"/>
                </a:ext>
              </a:extLst>
            </p:cNvPr>
            <p:cNvSpPr/>
            <p:nvPr/>
          </p:nvSpPr>
          <p:spPr>
            <a:xfrm>
              <a:off x="5934046" y="3103101"/>
              <a:ext cx="420981" cy="2125794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E274FBD-EBF8-2A43-91F1-D11283E7876E}"/>
                </a:ext>
              </a:extLst>
            </p:cNvPr>
            <p:cNvSpPr/>
            <p:nvPr/>
          </p:nvSpPr>
          <p:spPr>
            <a:xfrm>
              <a:off x="4472377" y="3629298"/>
              <a:ext cx="420981" cy="1620536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724DEC3-FAF2-4742-B7BB-A6CB059552E1}"/>
                </a:ext>
              </a:extLst>
            </p:cNvPr>
            <p:cNvGrpSpPr/>
            <p:nvPr/>
          </p:nvGrpSpPr>
          <p:grpSpPr>
            <a:xfrm>
              <a:off x="10481154" y="2468842"/>
              <a:ext cx="1321126" cy="2265553"/>
              <a:chOff x="10811200" y="2771775"/>
              <a:chExt cx="1433398" cy="272562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DC5B6E7-806A-B74F-BDEA-14E294814CDF}"/>
                  </a:ext>
                </a:extLst>
              </p:cNvPr>
              <p:cNvGrpSpPr/>
              <p:nvPr/>
            </p:nvGrpSpPr>
            <p:grpSpPr>
              <a:xfrm>
                <a:off x="10811200" y="2771775"/>
                <a:ext cx="1433398" cy="2725628"/>
                <a:chOff x="10476621" y="1697577"/>
                <a:chExt cx="1433398" cy="2725628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94333D2-C9C1-EB42-88C2-C13F2639BA6A}"/>
                    </a:ext>
                  </a:extLst>
                </p:cNvPr>
                <p:cNvGrpSpPr/>
                <p:nvPr/>
              </p:nvGrpSpPr>
              <p:grpSpPr>
                <a:xfrm>
                  <a:off x="10476621" y="1697577"/>
                  <a:ext cx="1380800" cy="2725628"/>
                  <a:chOff x="10437226" y="654010"/>
                  <a:chExt cx="1380800" cy="2725628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32FAE20-FC69-3844-A3F0-393363F49E5C}"/>
                      </a:ext>
                    </a:extLst>
                  </p:cNvPr>
                  <p:cNvSpPr/>
                  <p:nvPr/>
                </p:nvSpPr>
                <p:spPr>
                  <a:xfrm>
                    <a:off x="10437226" y="654010"/>
                    <a:ext cx="1380800" cy="27256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294CA136-616C-7B44-A9A7-72854852A3D0}"/>
                      </a:ext>
                    </a:extLst>
                  </p:cNvPr>
                  <p:cNvSpPr/>
                  <p:nvPr/>
                </p:nvSpPr>
                <p:spPr>
                  <a:xfrm>
                    <a:off x="10607040" y="2124073"/>
                    <a:ext cx="257029" cy="285457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83E175CC-2812-0C44-AA82-73262FF0ABEF}"/>
                      </a:ext>
                    </a:extLst>
                  </p:cNvPr>
                  <p:cNvSpPr/>
                  <p:nvPr/>
                </p:nvSpPr>
                <p:spPr>
                  <a:xfrm>
                    <a:off x="10607040" y="2497221"/>
                    <a:ext cx="257029" cy="28545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1B2C35FE-A85C-C846-A960-E8BE88C5CDBB}"/>
                      </a:ext>
                    </a:extLst>
                  </p:cNvPr>
                  <p:cNvSpPr/>
                  <p:nvPr/>
                </p:nvSpPr>
                <p:spPr>
                  <a:xfrm>
                    <a:off x="10607040" y="2870369"/>
                    <a:ext cx="257029" cy="285457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825BC33E-077F-E646-A316-687D7C3D6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36355" y="1796541"/>
                    <a:ext cx="982542" cy="3702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Source</a:t>
                    </a:r>
                    <a:endParaRPr lang="en-US" b="1" dirty="0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BA952419-EBA6-B849-91D1-9A55E2E4E5D9}"/>
                    </a:ext>
                  </a:extLst>
                </p:cNvPr>
                <p:cNvGrpSpPr/>
                <p:nvPr/>
              </p:nvGrpSpPr>
              <p:grpSpPr>
                <a:xfrm>
                  <a:off x="10926719" y="3159861"/>
                  <a:ext cx="983300" cy="1105350"/>
                  <a:chOff x="10928209" y="2101753"/>
                  <a:chExt cx="983300" cy="1105350"/>
                </a:xfrm>
              </p:grpSpPr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FDB9DE6-978D-444A-9FF8-DEF5AE39AACF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8967" y="2873853"/>
                    <a:ext cx="982542" cy="3332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rebuchet MS" panose="020B0703020202090204" pitchFamily="34" charset="0"/>
                      </a:rPr>
                      <a:t>Federal</a:t>
                    </a:r>
                    <a:endParaRPr lang="en-US" sz="1600" dirty="0">
                      <a:latin typeface="Trebuchet MS" panose="020B0703020202090204" pitchFamily="34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4DC81C9-1332-B743-81AF-01D03AE3AD3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8209" y="2487261"/>
                    <a:ext cx="982542" cy="3332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rebuchet MS" panose="020B0703020202090204" pitchFamily="34" charset="0"/>
                      </a:rPr>
                      <a:t>State</a:t>
                    </a:r>
                    <a:endParaRPr lang="en-US" sz="1600" dirty="0">
                      <a:latin typeface="Trebuchet MS" panose="020B0703020202090204" pitchFamily="34" charset="0"/>
                    </a:endParaRP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BD5854C5-B4E4-C645-B534-CA736CEF03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8209" y="2101753"/>
                    <a:ext cx="982542" cy="3332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rebuchet MS" panose="020B0703020202090204" pitchFamily="34" charset="0"/>
                      </a:rPr>
                      <a:t>Local</a:t>
                    </a:r>
                    <a:endParaRPr lang="en-US" sz="1600" dirty="0">
                      <a:latin typeface="Trebuchet MS" panose="020B0703020202090204" pitchFamily="34" charset="0"/>
                    </a:endParaRPr>
                  </a:p>
                </p:txBody>
              </p:sp>
            </p:grpSp>
          </p:grp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B81B0CC-9CC3-124C-99B0-807D49C56142}"/>
                  </a:ext>
                </a:extLst>
              </p:cNvPr>
              <p:cNvSpPr/>
              <p:nvPr/>
            </p:nvSpPr>
            <p:spPr>
              <a:xfrm>
                <a:off x="10979898" y="3002929"/>
                <a:ext cx="257029" cy="285457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414C8FE-3F50-B546-99B5-B676255AD705}"/>
                  </a:ext>
                </a:extLst>
              </p:cNvPr>
              <p:cNvSpPr/>
              <p:nvPr/>
            </p:nvSpPr>
            <p:spPr>
              <a:xfrm>
                <a:off x="10979898" y="3376077"/>
                <a:ext cx="257029" cy="285457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FD88C73-66F5-4D46-869C-104297E73263}"/>
                  </a:ext>
                </a:extLst>
              </p:cNvPr>
              <p:cNvSpPr txBox="1"/>
              <p:nvPr/>
            </p:nvSpPr>
            <p:spPr>
              <a:xfrm>
                <a:off x="11261298" y="3362631"/>
                <a:ext cx="982542" cy="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Trebuchet MS" panose="020B0703020202090204" pitchFamily="34" charset="0"/>
                  </a:rPr>
                  <a:t>Defense</a:t>
                </a:r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C8DC1AE-FD23-FE4C-83C5-57A17B8145A5}"/>
                  </a:ext>
                </a:extLst>
              </p:cNvPr>
              <p:cNvSpPr txBox="1"/>
              <p:nvPr/>
            </p:nvSpPr>
            <p:spPr>
              <a:xfrm>
                <a:off x="11261298" y="2977123"/>
                <a:ext cx="982542" cy="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Trebuchet MS" panose="020B0703020202090204" pitchFamily="34" charset="0"/>
                  </a:rPr>
                  <a:t>Education</a:t>
                </a:r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F0E61C2-5F1D-9D4E-8D65-98C511FF0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882" y="5249833"/>
              <a:ext cx="5996855" cy="533"/>
            </a:xfrm>
            <a:prstGeom prst="line">
              <a:avLst/>
            </a:prstGeom>
            <a:ln w="412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948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17">
            <a:extLst>
              <a:ext uri="{FF2B5EF4-FFF2-40B4-BE49-F238E27FC236}">
                <a16:creationId xmlns:a16="http://schemas.microsoft.com/office/drawing/2014/main" id="{4690AA8F-F841-BC44-B43C-18A5D7DE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rebuchet MS" panose="020B0703020202090204" pitchFamily="34" charset="0"/>
              </a:rPr>
              <a:t>At-risk school districts make up small percentage, but have large impact.</a:t>
            </a:r>
            <a:endParaRPr lang="en-US" sz="3200" dirty="0"/>
          </a:p>
        </p:txBody>
      </p:sp>
      <p:graphicFrame>
        <p:nvGraphicFramePr>
          <p:cNvPr id="81" name="Chart 80">
            <a:extLst>
              <a:ext uri="{FF2B5EF4-FFF2-40B4-BE49-F238E27FC236}">
                <a16:creationId xmlns:a16="http://schemas.microsoft.com/office/drawing/2014/main" id="{73DEC2E5-AD31-744C-A6A1-4F2ECC2642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376987"/>
              </p:ext>
            </p:extLst>
          </p:nvPr>
        </p:nvGraphicFramePr>
        <p:xfrm>
          <a:off x="5816600" y="1690688"/>
          <a:ext cx="5156200" cy="4720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75B044B-8DB3-7A48-9346-49E27AF86523}"/>
              </a:ext>
            </a:extLst>
          </p:cNvPr>
          <p:cNvSpPr/>
          <p:nvPr/>
        </p:nvSpPr>
        <p:spPr>
          <a:xfrm>
            <a:off x="457200" y="2896821"/>
            <a:ext cx="5816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</a:rPr>
              <a:t>Six percent of school districts in 2010 closed within 5 years.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latin typeface="Trebuchet MS" panose="020B0703020202090204" pitchFamily="34" charset="0"/>
              </a:rPr>
              <a:t>This represents: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381,248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$4,032,423,000 spending</a:t>
            </a:r>
            <a:endParaRPr lang="en-US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14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586A-5A7E-F54C-8BBB-405F0FF9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Supervised learning can be applied to identify at-risk school districts.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A26640-D034-234B-BEA7-50525540FC44}"/>
              </a:ext>
            </a:extLst>
          </p:cNvPr>
          <p:cNvSpPr/>
          <p:nvPr/>
        </p:nvSpPr>
        <p:spPr>
          <a:xfrm>
            <a:off x="838201" y="1691322"/>
            <a:ext cx="2713074" cy="4938077"/>
          </a:xfrm>
          <a:prstGeom prst="roundRect">
            <a:avLst/>
          </a:prstGeom>
          <a:noFill/>
          <a:ln w="85725">
            <a:solidFill>
              <a:schemeClr val="tx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Objective:</a:t>
            </a:r>
          </a:p>
          <a:p>
            <a:pPr algn="ctr"/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Trebuchet MS" panose="020B0703020202090204" pitchFamily="34" charset="0"/>
              </a:rPr>
              <a:t>Recall</a:t>
            </a:r>
          </a:p>
          <a:p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</a:rPr>
              <a:t>Proportion of at-risk school districts that were correctly identified.</a:t>
            </a:r>
          </a:p>
          <a:p>
            <a:endParaRPr lang="en-US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Trebuchet MS" panose="020B0703020202090204" pitchFamily="34" charset="0"/>
              </a:rPr>
              <a:t>Precision</a:t>
            </a:r>
          </a:p>
          <a:p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</a:rPr>
              <a:t>Proportion of school districts identified as at-risk that were actually at-risk</a:t>
            </a:r>
            <a:r>
              <a:rPr lang="en-US" dirty="0">
                <a:solidFill>
                  <a:schemeClr val="tx1"/>
                </a:solidFill>
                <a:latin typeface="Trebuchet MS" panose="020B0703020202090204" pitchFamily="34" charset="0"/>
              </a:rPr>
              <a:t>.</a:t>
            </a:r>
            <a:endParaRPr lang="en-US" b="1" dirty="0">
              <a:solidFill>
                <a:schemeClr val="tx1"/>
              </a:solidFill>
              <a:latin typeface="Trebuchet MS" panose="020B070302020209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7A64859-5E36-9C41-8082-E2F1BE03B533}"/>
              </a:ext>
            </a:extLst>
          </p:cNvPr>
          <p:cNvSpPr/>
          <p:nvPr/>
        </p:nvSpPr>
        <p:spPr>
          <a:xfrm>
            <a:off x="3893961" y="1691323"/>
            <a:ext cx="7459838" cy="2982277"/>
          </a:xfrm>
          <a:prstGeom prst="roundRect">
            <a:avLst/>
          </a:prstGeom>
          <a:noFill/>
          <a:ln w="85725">
            <a:solidFill>
              <a:schemeClr val="tx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rebuchet MS" panose="020B0703020202090204" pitchFamily="34" charset="0"/>
              </a:rPr>
              <a:t>Data:</a:t>
            </a:r>
          </a:p>
          <a:p>
            <a:endParaRPr lang="en-US" sz="2400" b="1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Trebuchet MS" panose="020B0703020202090204" pitchFamily="34" charset="0"/>
              </a:rPr>
              <a:t>Common Core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</a:rPr>
              <a:t>Provided by National Center for Education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</a:rPr>
              <a:t>Includes all public/charter school districts (~18 thousand) for years 1995-2015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</a:rPr>
              <a:t>Contains over 200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</a:rPr>
              <a:t>i.e. revenue sources, demographics, staff salaries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rebuchet MS" panose="020B0703020202090204" pitchFamily="34" charset="0"/>
              <a:ea typeface="Cambria Math" panose="02040503050406030204" pitchFamily="18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rebuchet MS" panose="020B0703020202090204" pitchFamily="34" charset="0"/>
              <a:ea typeface="Cambria Math" panose="02040503050406030204" pitchFamily="18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DF1C6-FB95-DC44-8BAB-93B414BC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961" y="5061376"/>
            <a:ext cx="5036115" cy="156802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A1C489-3760-5B4C-BBBF-4DDA86ED8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061375"/>
            <a:ext cx="1676399" cy="156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9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Arrow 11">
            <a:extLst>
              <a:ext uri="{FF2B5EF4-FFF2-40B4-BE49-F238E27FC236}">
                <a16:creationId xmlns:a16="http://schemas.microsoft.com/office/drawing/2014/main" id="{B00C9C3E-1455-5448-A949-6D433557EA53}"/>
              </a:ext>
            </a:extLst>
          </p:cNvPr>
          <p:cNvSpPr/>
          <p:nvPr/>
        </p:nvSpPr>
        <p:spPr>
          <a:xfrm>
            <a:off x="279400" y="3614739"/>
            <a:ext cx="11772900" cy="1117600"/>
          </a:xfrm>
          <a:prstGeom prst="rightArrow">
            <a:avLst>
              <a:gd name="adj1" fmla="val 50000"/>
              <a:gd name="adj2" fmla="val 51394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9586A-5A7E-F54C-8BBB-405F0FF9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Majority of work involved preprocessing and exploring data.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F9E412-0BD3-994C-BB10-4776F5221EFC}"/>
              </a:ext>
            </a:extLst>
          </p:cNvPr>
          <p:cNvSpPr/>
          <p:nvPr/>
        </p:nvSpPr>
        <p:spPr>
          <a:xfrm>
            <a:off x="4419600" y="1690688"/>
            <a:ext cx="31242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84376-7F90-6D42-A761-AA12D28FF48F}"/>
              </a:ext>
            </a:extLst>
          </p:cNvPr>
          <p:cNvSpPr/>
          <p:nvPr/>
        </p:nvSpPr>
        <p:spPr>
          <a:xfrm>
            <a:off x="838200" y="1690688"/>
            <a:ext cx="31242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Preprocess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2ABE1-BCD5-5F4A-B682-6A270BB856FB}"/>
              </a:ext>
            </a:extLst>
          </p:cNvPr>
          <p:cNvSpPr/>
          <p:nvPr/>
        </p:nvSpPr>
        <p:spPr>
          <a:xfrm>
            <a:off x="8001000" y="1690688"/>
            <a:ext cx="31242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F42CC-6EBB-A347-88C0-D94DE55C3C2D}"/>
              </a:ext>
            </a:extLst>
          </p:cNvPr>
          <p:cNvSpPr/>
          <p:nvPr/>
        </p:nvSpPr>
        <p:spPr>
          <a:xfrm>
            <a:off x="4419600" y="2605088"/>
            <a:ext cx="3124200" cy="36687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Hypothesis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relevant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rebuchet MS" panose="020B070302020209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831D0-BCF3-3745-B160-876D64DDD2C3}"/>
              </a:ext>
            </a:extLst>
          </p:cNvPr>
          <p:cNvSpPr/>
          <p:nvPr/>
        </p:nvSpPr>
        <p:spPr>
          <a:xfrm>
            <a:off x="838200" y="2605088"/>
            <a:ext cx="3124200" cy="36687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data into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rebuchet MS" panose="020B070302020209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rebuchet MS" panose="020B070302020209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 missing and non-relevant values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58B677-2EF2-F44A-A6A1-0D90BE6376C1}"/>
              </a:ext>
            </a:extLst>
          </p:cNvPr>
          <p:cNvSpPr/>
          <p:nvPr/>
        </p:nvSpPr>
        <p:spPr>
          <a:xfrm>
            <a:off x="8001000" y="2605088"/>
            <a:ext cx="3124200" cy="36687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rebuchet MS" panose="020B070302020209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Gradient Boosting (</a:t>
            </a:r>
            <a:r>
              <a:rPr lang="en-US" sz="2000" dirty="0" err="1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rebuchet MS" panose="020B070302020209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AutoML</a:t>
            </a:r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(TPOT)</a:t>
            </a:r>
          </a:p>
        </p:txBody>
      </p:sp>
    </p:spTree>
    <p:extLst>
      <p:ext uri="{BB962C8B-B14F-4D97-AF65-F5344CB8AC3E}">
        <p14:creationId xmlns:p14="http://schemas.microsoft.com/office/powerpoint/2010/main" val="219018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3A9-C3D6-F842-B351-A1E2B4FFB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rebuchet MS" panose="020B0703020202090204" pitchFamily="34" charset="0"/>
              </a:rPr>
              <a:t>Preprocessing Steps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295B1-498B-B741-BDED-B7FEAD647CA1}"/>
              </a:ext>
            </a:extLst>
          </p:cNvPr>
          <p:cNvSpPr/>
          <p:nvPr/>
        </p:nvSpPr>
        <p:spPr>
          <a:xfrm>
            <a:off x="3076123" y="1989138"/>
            <a:ext cx="1244600" cy="9509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Financial 2010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CC9F6C-C63A-6E4D-85BA-7B9B4D8335D3}"/>
              </a:ext>
            </a:extLst>
          </p:cNvPr>
          <p:cNvSpPr/>
          <p:nvPr/>
        </p:nvSpPr>
        <p:spPr>
          <a:xfrm>
            <a:off x="3076123" y="3061494"/>
            <a:ext cx="1244600" cy="9509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Universe 2010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B3DF7F-16EF-2F4E-BD20-E28114AFBDB4}"/>
              </a:ext>
            </a:extLst>
          </p:cNvPr>
          <p:cNvSpPr/>
          <p:nvPr/>
        </p:nvSpPr>
        <p:spPr>
          <a:xfrm>
            <a:off x="3076123" y="4133850"/>
            <a:ext cx="1244600" cy="9509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Dropout 2010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CA81E-6FD8-8742-8A49-1A45A45951A1}"/>
              </a:ext>
            </a:extLst>
          </p:cNvPr>
          <p:cNvSpPr/>
          <p:nvPr/>
        </p:nvSpPr>
        <p:spPr>
          <a:xfrm>
            <a:off x="3076123" y="5206206"/>
            <a:ext cx="1244600" cy="9509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Universe 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E455A4-4BA5-814D-B789-B476EE240156}"/>
              </a:ext>
            </a:extLst>
          </p:cNvPr>
          <p:cNvSpPr/>
          <p:nvPr/>
        </p:nvSpPr>
        <p:spPr>
          <a:xfrm>
            <a:off x="4562023" y="3061494"/>
            <a:ext cx="1219200" cy="9509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Merged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88E242-06F1-C248-89DE-4C2F8009C4FA}"/>
              </a:ext>
            </a:extLst>
          </p:cNvPr>
          <p:cNvSpPr/>
          <p:nvPr/>
        </p:nvSpPr>
        <p:spPr>
          <a:xfrm>
            <a:off x="6022523" y="3061494"/>
            <a:ext cx="1219200" cy="9509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Labeled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E56ECB-1A66-7946-844F-F1AAC03B3B8A}"/>
              </a:ext>
            </a:extLst>
          </p:cNvPr>
          <p:cNvSpPr/>
          <p:nvPr/>
        </p:nvSpPr>
        <p:spPr>
          <a:xfrm>
            <a:off x="10600873" y="3061494"/>
            <a:ext cx="1422400" cy="9509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585AF2-CC58-0544-9E53-B2A8DBE24CD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4320723" y="3536950"/>
            <a:ext cx="2413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7785EAB-EAD2-9349-A59C-BA3742EEA67A}"/>
              </a:ext>
            </a:extLst>
          </p:cNvPr>
          <p:cNvCxnSpPr>
            <a:stCxn id="4" idx="3"/>
            <a:endCxn id="11" idx="0"/>
          </p:cNvCxnSpPr>
          <p:nvPr/>
        </p:nvCxnSpPr>
        <p:spPr>
          <a:xfrm>
            <a:off x="4320723" y="2464594"/>
            <a:ext cx="850900" cy="596900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82B9E920-EBFF-814B-B2BC-955DB7634C18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4320723" y="4012406"/>
            <a:ext cx="850900" cy="596900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E565EFB-6385-A644-B574-B9C0F903BF37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 flipV="1">
            <a:off x="4320723" y="4012406"/>
            <a:ext cx="2311400" cy="1669256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D3CCA1-139F-A449-95DE-2AE459779D5C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781223" y="3536950"/>
            <a:ext cx="2413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44BE245-A873-814A-A653-4338C25702E6}"/>
              </a:ext>
            </a:extLst>
          </p:cNvPr>
          <p:cNvSpPr/>
          <p:nvPr/>
        </p:nvSpPr>
        <p:spPr>
          <a:xfrm>
            <a:off x="7483023" y="2607071"/>
            <a:ext cx="2876550" cy="1859757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Encode Missing and Non-Applicable Values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84DC30-E911-8244-B88E-72CC3A80B1F9}"/>
              </a:ext>
            </a:extLst>
          </p:cNvPr>
          <p:cNvSpPr/>
          <p:nvPr/>
        </p:nvSpPr>
        <p:spPr>
          <a:xfrm>
            <a:off x="7483023" y="4609307"/>
            <a:ext cx="2876550" cy="92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rebuchet MS" panose="020B0703020202090204" pitchFamily="34" charset="0"/>
              </a:rPr>
              <a:t>Missing Values: </a:t>
            </a:r>
            <a:r>
              <a:rPr lang="en-US" dirty="0" err="1">
                <a:solidFill>
                  <a:schemeClr val="tx1"/>
                </a:solidFill>
                <a:latin typeface="Trebuchet MS" panose="020B0703020202090204" pitchFamily="34" charset="0"/>
              </a:rPr>
              <a:t>NaN</a:t>
            </a:r>
            <a:endParaRPr lang="en-US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rebuchet MS" panose="020B0703020202090204" pitchFamily="34" charset="0"/>
              </a:rPr>
              <a:t>Non-Applicable Values: 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741018-A361-C247-AD71-CC569EBB3B97}"/>
              </a:ext>
            </a:extLst>
          </p:cNvPr>
          <p:cNvSpPr/>
          <p:nvPr/>
        </p:nvSpPr>
        <p:spPr>
          <a:xfrm>
            <a:off x="838199" y="1989138"/>
            <a:ext cx="1996623" cy="41679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Trebuchet MS" panose="020B0703020202090204" pitchFamily="34" charset="0"/>
              </a:rPr>
              <a:t>Inputs:</a:t>
            </a:r>
          </a:p>
          <a:p>
            <a:endParaRPr lang="en-US" sz="16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Trebuchet MS" panose="020B0703020202090204" pitchFamily="34" charset="0"/>
              </a:rPr>
              <a:t>Financial:</a:t>
            </a:r>
          </a:p>
          <a:p>
            <a:r>
              <a:rPr lang="en-US" sz="1600" dirty="0">
                <a:solidFill>
                  <a:schemeClr val="tx1"/>
                </a:solidFill>
                <a:latin typeface="Trebuchet MS" panose="020B0703020202090204" pitchFamily="34" charset="0"/>
              </a:rPr>
              <a:t>Includes revenues, expenditures, and debt</a:t>
            </a:r>
          </a:p>
          <a:p>
            <a:endParaRPr lang="en-US" sz="16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Trebuchet MS" panose="020B0703020202090204" pitchFamily="34" charset="0"/>
              </a:rPr>
              <a:t>Universe:</a:t>
            </a:r>
          </a:p>
          <a:p>
            <a:r>
              <a:rPr lang="en-US" sz="1600" dirty="0">
                <a:solidFill>
                  <a:schemeClr val="tx1"/>
                </a:solidFill>
                <a:latin typeface="Trebuchet MS" panose="020B0703020202090204" pitchFamily="34" charset="0"/>
              </a:rPr>
              <a:t>Includes demographics and student size</a:t>
            </a:r>
          </a:p>
          <a:p>
            <a:endParaRPr lang="en-US" sz="16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Trebuchet MS" panose="020B0703020202090204" pitchFamily="34" charset="0"/>
              </a:rPr>
              <a:t>Dropout:</a:t>
            </a:r>
          </a:p>
          <a:p>
            <a:r>
              <a:rPr lang="en-US" sz="1600" dirty="0">
                <a:solidFill>
                  <a:schemeClr val="tx1"/>
                </a:solidFill>
                <a:latin typeface="Trebuchet MS" panose="020B0703020202090204" pitchFamily="34" charset="0"/>
              </a:rPr>
              <a:t>Includes graduation and dropout rates</a:t>
            </a:r>
          </a:p>
        </p:txBody>
      </p:sp>
    </p:spTree>
    <p:extLst>
      <p:ext uri="{BB962C8B-B14F-4D97-AF65-F5344CB8AC3E}">
        <p14:creationId xmlns:p14="http://schemas.microsoft.com/office/powerpoint/2010/main" val="4175415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3A9-C3D6-F842-B351-A1E2B4FF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52557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rebuchet MS" panose="020B0703020202090204" pitchFamily="34" charset="0"/>
              </a:rPr>
              <a:t>Exploratory data analysis uncovered features to use for the machine learning model.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5D2BFE-3A85-4247-A09C-A3586B30EAA8}"/>
              </a:ext>
            </a:extLst>
          </p:cNvPr>
          <p:cNvSpPr/>
          <p:nvPr/>
        </p:nvSpPr>
        <p:spPr>
          <a:xfrm>
            <a:off x="838200" y="1690688"/>
            <a:ext cx="1333500" cy="45831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Features (&gt;200)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F344AF-0C6B-E945-A745-4709EBF5A067}"/>
              </a:ext>
            </a:extLst>
          </p:cNvPr>
          <p:cNvSpPr/>
          <p:nvPr/>
        </p:nvSpPr>
        <p:spPr>
          <a:xfrm>
            <a:off x="4865914" y="1690688"/>
            <a:ext cx="2090509" cy="45831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Numerical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Teachers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Federal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State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Local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Expenditures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Salaries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Minority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rebuchet MS" panose="020B070302020209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Categorical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BIE District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Charter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Lowest Grade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Highest Grade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Metropolitan or Micropolitan area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97D6529-2B4D-EF4C-9286-12E968E6C63E}"/>
              </a:ext>
            </a:extLst>
          </p:cNvPr>
          <p:cNvSpPr/>
          <p:nvPr/>
        </p:nvSpPr>
        <p:spPr>
          <a:xfrm>
            <a:off x="2405290" y="3052364"/>
            <a:ext cx="2227034" cy="1859757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rebuchet MS" panose="020B0703020202090204" pitchFamily="34" charset="0"/>
              </a:rPr>
              <a:t>Remove features with excessive missing or non-applicable values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C0296872-188D-C546-9F1A-EE353C171191}"/>
              </a:ext>
            </a:extLst>
          </p:cNvPr>
          <p:cNvSpPr/>
          <p:nvPr/>
        </p:nvSpPr>
        <p:spPr>
          <a:xfrm>
            <a:off x="7190013" y="3052364"/>
            <a:ext cx="2227034" cy="1859757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rebuchet MS" panose="020B0703020202090204" pitchFamily="34" charset="0"/>
              </a:rPr>
              <a:t>Conduct hypothesis tests to identify relevant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438856-4420-8748-827B-56105DC275D8}"/>
              </a:ext>
            </a:extLst>
          </p:cNvPr>
          <p:cNvSpPr/>
          <p:nvPr/>
        </p:nvSpPr>
        <p:spPr>
          <a:xfrm>
            <a:off x="9650637" y="1690688"/>
            <a:ext cx="2090509" cy="45831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Numerical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Teachers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Federal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State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Local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Expenditures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Salaries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Minority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rebuchet MS" panose="020B070302020209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Categorical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Charter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Lowest Grade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Highest Grade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Metropolitan or Micropolitan area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E78A90-3DEA-CD47-BCED-97A2507BA120}"/>
              </a:ext>
            </a:extLst>
          </p:cNvPr>
          <p:cNvSpPr/>
          <p:nvPr/>
        </p:nvSpPr>
        <p:spPr>
          <a:xfrm>
            <a:off x="7190013" y="1062371"/>
            <a:ext cx="2227034" cy="1664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Trebuchet MS" panose="020B0703020202090204" pitchFamily="34" charset="0"/>
              </a:rPr>
              <a:t>Numerical Features:</a:t>
            </a:r>
          </a:p>
          <a:p>
            <a:r>
              <a:rPr lang="en-US" sz="1600" dirty="0">
                <a:solidFill>
                  <a:schemeClr val="tx1"/>
                </a:solidFill>
                <a:latin typeface="Trebuchet MS" panose="020B0703020202090204" pitchFamily="34" charset="0"/>
              </a:rPr>
              <a:t>2-Sample T-Test</a:t>
            </a:r>
          </a:p>
          <a:p>
            <a:endParaRPr lang="en-US" sz="160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Trebuchet MS" panose="020B0703020202090204" pitchFamily="34" charset="0"/>
              </a:rPr>
              <a:t>Categorical Features:</a:t>
            </a:r>
          </a:p>
          <a:p>
            <a:r>
              <a:rPr lang="en-US" sz="1600" dirty="0">
                <a:solidFill>
                  <a:schemeClr val="tx1"/>
                </a:solidFill>
                <a:latin typeface="Trebuchet MS" panose="020B0703020202090204" pitchFamily="34" charset="0"/>
              </a:rPr>
              <a:t>Chi-Squared Test</a:t>
            </a:r>
          </a:p>
        </p:txBody>
      </p:sp>
    </p:spTree>
    <p:extLst>
      <p:ext uri="{BB962C8B-B14F-4D97-AF65-F5344CB8AC3E}">
        <p14:creationId xmlns:p14="http://schemas.microsoft.com/office/powerpoint/2010/main" val="139433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586A-5A7E-F54C-8BBB-405F0FF9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rebuchet MS" panose="020B070302020209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 without using labels, clustering identified school districts more likely to close.</a:t>
            </a:r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65CEE9D2-1FC2-DE47-A762-F66B78C5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090861" cy="4608512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FCC229A-41FC-9F4B-95CF-534488620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64019" y="1690688"/>
            <a:ext cx="3424739" cy="4608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rebuchet MS" panose="020B0703020202090204" pitchFamily="34" charset="0"/>
              </a:rPr>
              <a:t>Applied K-Mean clustering to create 5 clusters.</a:t>
            </a:r>
          </a:p>
          <a:p>
            <a:pPr marL="0" indent="0">
              <a:buNone/>
            </a:pPr>
            <a:r>
              <a:rPr lang="en-US" sz="2000" dirty="0">
                <a:latin typeface="Trebuchet MS" panose="020B0703020202090204" pitchFamily="34" charset="0"/>
              </a:rPr>
              <a:t>Identified Clusters with </a:t>
            </a:r>
            <a:r>
              <a:rPr lang="en-US" sz="2000">
                <a:latin typeface="Trebuchet MS" panose="020B0703020202090204" pitchFamily="34" charset="0"/>
              </a:rPr>
              <a:t>higher “risk.”</a:t>
            </a:r>
            <a:endParaRPr lang="en-US" sz="20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endParaRPr lang="en-US" sz="20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Trebuchet MS" panose="020B0703020202090204" pitchFamily="34" charset="0"/>
              </a:rPr>
              <a:t>Results: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Recall: 0.398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Precision: 0.411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925EE2-3AC5-C24C-BFA8-1D764DE864AB}"/>
              </a:ext>
            </a:extLst>
          </p:cNvPr>
          <p:cNvCxnSpPr>
            <a:cxnSpLocks/>
          </p:cNvCxnSpPr>
          <p:nvPr/>
        </p:nvCxnSpPr>
        <p:spPr>
          <a:xfrm>
            <a:off x="3109006" y="1690688"/>
            <a:ext cx="0" cy="425291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29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586A-5A7E-F54C-8BBB-405F0FF9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25686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rebuchet MS" panose="020B0703020202090204" pitchFamily="34" charset="0"/>
              </a:rPr>
              <a:t>Gradient boosting  achieved high recall with precision tradeoff</a:t>
            </a:r>
            <a:endParaRPr lang="en-US" sz="2800" b="1" dirty="0">
              <a:latin typeface="Trebuchet MS" panose="020B070302020209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C22D0-FE8A-B94F-85CA-447208094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56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rebuchet MS" panose="020B0703020202090204" pitchFamily="34" charset="0"/>
              </a:rPr>
              <a:t>Key Model Parameters:</a:t>
            </a:r>
          </a:p>
          <a:p>
            <a:pPr marL="285750" indent="-285750"/>
            <a:r>
              <a:rPr lang="en-US" sz="1600" dirty="0">
                <a:latin typeface="Trebuchet MS" panose="020B0703020202090204" pitchFamily="34" charset="0"/>
              </a:rPr>
              <a:t>Balanced Weighting</a:t>
            </a:r>
          </a:p>
          <a:p>
            <a:pPr marL="285750" indent="-285750"/>
            <a:r>
              <a:rPr lang="en-US" sz="1600" dirty="0">
                <a:latin typeface="Trebuchet MS" panose="020B0703020202090204" pitchFamily="34" charset="0"/>
              </a:rPr>
              <a:t>XG Boost Classifier</a:t>
            </a:r>
          </a:p>
          <a:p>
            <a:pPr marL="285750" indent="-285750"/>
            <a:r>
              <a:rPr lang="en-US" sz="1600" dirty="0">
                <a:latin typeface="Trebuchet MS" panose="020B0703020202090204" pitchFamily="34" charset="0"/>
              </a:rPr>
              <a:t>Reduced Feature Set</a:t>
            </a:r>
          </a:p>
          <a:p>
            <a:endParaRPr lang="en-US" sz="16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Trebuchet MS" panose="020B0703020202090204" pitchFamily="34" charset="0"/>
              </a:rPr>
              <a:t>Results (on test set):</a:t>
            </a:r>
          </a:p>
          <a:p>
            <a:pPr marL="285750" indent="-285750"/>
            <a:r>
              <a:rPr lang="en-US" sz="1600" dirty="0">
                <a:latin typeface="Trebuchet MS" panose="020B0703020202090204" pitchFamily="34" charset="0"/>
              </a:rPr>
              <a:t>Recall: 0.848</a:t>
            </a:r>
          </a:p>
          <a:p>
            <a:pPr marL="285750" indent="-285750"/>
            <a:r>
              <a:rPr lang="en-US" sz="1600" dirty="0">
                <a:latin typeface="Trebuchet MS" panose="020B0703020202090204" pitchFamily="34" charset="0"/>
              </a:rPr>
              <a:t>Precision: 0.232</a:t>
            </a:r>
          </a:p>
          <a:p>
            <a:endParaRPr lang="en-US" sz="16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Trebuchet MS" panose="020B0703020202090204" pitchFamily="34" charset="0"/>
              </a:rPr>
              <a:t>AutoML</a:t>
            </a:r>
            <a:r>
              <a:rPr lang="en-US" sz="1600" dirty="0">
                <a:latin typeface="Trebuchet MS" panose="020B0703020202090204" pitchFamily="34" charset="0"/>
              </a:rPr>
              <a:t> (TPOT) resulted in significantly higher precision (but lower recall)</a:t>
            </a:r>
          </a:p>
          <a:p>
            <a:endParaRPr lang="en-US" dirty="0">
              <a:latin typeface="Trebuchet MS" panose="020B0703020202090204" pitchFamily="34" charset="0"/>
            </a:endParaRP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BD45F17-15D3-F34C-8E49-78EBB2F65D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876188"/>
              </p:ext>
            </p:extLst>
          </p:nvPr>
        </p:nvGraphicFramePr>
        <p:xfrm>
          <a:off x="5266315" y="457200"/>
          <a:ext cx="6548745" cy="615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8691">
                  <a:extLst>
                    <a:ext uri="{9D8B030D-6E8A-4147-A177-3AD203B41FA5}">
                      <a16:colId xmlns:a16="http://schemas.microsoft.com/office/drawing/2014/main" val="1835906186"/>
                    </a:ext>
                  </a:extLst>
                </a:gridCol>
                <a:gridCol w="995219">
                  <a:extLst>
                    <a:ext uri="{9D8B030D-6E8A-4147-A177-3AD203B41FA5}">
                      <a16:colId xmlns:a16="http://schemas.microsoft.com/office/drawing/2014/main" val="3256663932"/>
                    </a:ext>
                  </a:extLst>
                </a:gridCol>
                <a:gridCol w="1354835">
                  <a:extLst>
                    <a:ext uri="{9D8B030D-6E8A-4147-A177-3AD203B41FA5}">
                      <a16:colId xmlns:a16="http://schemas.microsoft.com/office/drawing/2014/main" val="1638008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Model</a:t>
                      </a:r>
                    </a:p>
                  </a:txBody>
                  <a:tcPr marL="94805" marR="94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Recall</a:t>
                      </a:r>
                    </a:p>
                  </a:txBody>
                  <a:tcPr marL="94805" marR="9480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Precision</a:t>
                      </a:r>
                    </a:p>
                  </a:txBody>
                  <a:tcPr marL="94805" marR="9480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19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155 features, 387 with dummy variables</a:t>
                      </a:r>
                    </a:p>
                  </a:txBody>
                  <a:tcPr marL="94805" marR="94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0.043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0.429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84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155 features, 387 with dummy variables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Min-Max Scaling</a:t>
                      </a:r>
                    </a:p>
                  </a:txBody>
                  <a:tcPr marL="94805" marR="94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0.116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1.000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42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155 features, 387 with dummy variables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Min-Max Scaling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Balanced Weighting</a:t>
                      </a:r>
                    </a:p>
                  </a:txBody>
                  <a:tcPr marL="94805" marR="94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0.841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0.221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67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XG Boost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155 features, 387 with dummy variables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Min-Max Scaling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Balanced Weighting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PCA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Imputation (median)</a:t>
                      </a:r>
                    </a:p>
                  </a:txBody>
                  <a:tcPr marL="94805" marR="94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0.810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0.239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815916"/>
                  </a:ext>
                </a:extLst>
              </a:tr>
              <a:tr h="51748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XG Boost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15 features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, 95 with dummy variables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Min-Max Scaling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Balanced Weighting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Imputation</a:t>
                      </a:r>
                    </a:p>
                  </a:txBody>
                  <a:tcPr marL="94805" marR="94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0.848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0.232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06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AutoML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 with TPOT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Optimize recall</a:t>
                      </a:r>
                    </a:p>
                  </a:txBody>
                  <a:tcPr marL="94805" marR="94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1.0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0.057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9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AutoML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 with TPOT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Optimize f1-weighted</a:t>
                      </a:r>
                    </a:p>
                  </a:txBody>
                  <a:tcPr marL="94805" marR="94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0.4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rebuchet MS" panose="020B0703020202090204" pitchFamily="34" charset="0"/>
                        </a:rPr>
                        <a:t>0.84</a:t>
                      </a:r>
                    </a:p>
                  </a:txBody>
                  <a:tcPr marL="94805" marR="9480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287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07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14372</TotalTime>
  <Words>778</Words>
  <Application>Microsoft Macintosh PowerPoint</Application>
  <PresentationFormat>Widescreen</PresentationFormat>
  <Paragraphs>224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Cambria Math</vt:lpstr>
      <vt:lpstr>Tahoma</vt:lpstr>
      <vt:lpstr>Trebuchet MS</vt:lpstr>
      <vt:lpstr>Office Theme</vt:lpstr>
      <vt:lpstr>Identifying At-Risk School Districts with Machine Learning</vt:lpstr>
      <vt:lpstr>US primary/secondary education is very large.</vt:lpstr>
      <vt:lpstr>At-risk school districts make up small percentage, but have large impact.</vt:lpstr>
      <vt:lpstr>Supervised learning can be applied to identify at-risk school districts.</vt:lpstr>
      <vt:lpstr>Majority of work involved preprocessing and exploring data.</vt:lpstr>
      <vt:lpstr>Preprocessing Steps</vt:lpstr>
      <vt:lpstr>Exploratory data analysis uncovered features to use for the machine learning model.</vt:lpstr>
      <vt:lpstr>Even without using labels, clustering identified school districts more likely to close.</vt:lpstr>
      <vt:lpstr>Gradient boosting  achieved high recall with precision tradeoff</vt:lpstr>
      <vt:lpstr>Recommendations</vt:lpstr>
      <vt:lpstr>Challenges and Lessons Learned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Machine Learning to Identify At-Risk School Districts</dc:title>
  <dc:creator>Albert Lee</dc:creator>
  <cp:lastModifiedBy>Albert Lee</cp:lastModifiedBy>
  <cp:revision>72</cp:revision>
  <dcterms:created xsi:type="dcterms:W3CDTF">2018-06-04T00:47:28Z</dcterms:created>
  <dcterms:modified xsi:type="dcterms:W3CDTF">2018-09-10T18:16:57Z</dcterms:modified>
</cp:coreProperties>
</file>